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50F-E7F1-C04E-B043-DB447073DEF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D0B-9958-A642-8622-A0F74D8E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50F-E7F1-C04E-B043-DB447073DEF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D0B-9958-A642-8622-A0F74D8E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50F-E7F1-C04E-B043-DB447073DEF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D0B-9958-A642-8622-A0F74D8E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8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50F-E7F1-C04E-B043-DB447073DEF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D0B-9958-A642-8622-A0F74D8E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3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50F-E7F1-C04E-B043-DB447073DEF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D0B-9958-A642-8622-A0F74D8E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50F-E7F1-C04E-B043-DB447073DEF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D0B-9958-A642-8622-A0F74D8E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50F-E7F1-C04E-B043-DB447073DEF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D0B-9958-A642-8622-A0F74D8E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50F-E7F1-C04E-B043-DB447073DEF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D0B-9958-A642-8622-A0F74D8E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1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50F-E7F1-C04E-B043-DB447073DEF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D0B-9958-A642-8622-A0F74D8E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4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50F-E7F1-C04E-B043-DB447073DEF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D0B-9958-A642-8622-A0F74D8E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0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E250F-E7F1-C04E-B043-DB447073DEF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91D0B-9958-A642-8622-A0F74D8E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2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E250F-E7F1-C04E-B043-DB447073DEFB}" type="datetimeFigureOut">
              <a:rPr lang="en-US" smtClean="0"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91D0B-9958-A642-8622-A0F74D8E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2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Tuberculosis (TB)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 Boward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43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90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Things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870"/>
            <a:ext cx="8229600" cy="4952293"/>
          </a:xfrm>
        </p:spPr>
        <p:txBody>
          <a:bodyPr/>
          <a:lstStyle/>
          <a:p>
            <a:r>
              <a:rPr lang="en-US" dirty="0" smtClean="0"/>
              <a:t>Bacteria:  M. tuberculosis and M. </a:t>
            </a:r>
            <a:r>
              <a:rPr lang="en-US" dirty="0" err="1" smtClean="0"/>
              <a:t>bovis</a:t>
            </a:r>
            <a:endParaRPr lang="en-US" dirty="0" smtClean="0"/>
          </a:p>
          <a:p>
            <a:r>
              <a:rPr lang="en-US" dirty="0" smtClean="0"/>
              <a:t>Transmission:  Airborne droplets and unpasteurized milk.</a:t>
            </a:r>
          </a:p>
          <a:p>
            <a:r>
              <a:rPr lang="en-US" dirty="0" smtClean="0"/>
              <a:t>Site of Pathogen: Primarily lungs, but can also infect the lymph nodes, bones and gut</a:t>
            </a:r>
          </a:p>
          <a:p>
            <a:r>
              <a:rPr lang="en-US" dirty="0" smtClean="0"/>
              <a:t>Symptoms: Cough, chest pain, fatigue, weight loss and sweating.</a:t>
            </a:r>
          </a:p>
          <a:p>
            <a:r>
              <a:rPr lang="en-US" dirty="0" smtClean="0"/>
              <a:t>Diagnosis:  </a:t>
            </a:r>
            <a:r>
              <a:rPr lang="en-US" dirty="0" err="1"/>
              <a:t>M</a:t>
            </a:r>
            <a:r>
              <a:rPr lang="en-US" dirty="0" err="1" smtClean="0"/>
              <a:t>icroscopical</a:t>
            </a:r>
            <a:r>
              <a:rPr lang="en-US" dirty="0" smtClean="0"/>
              <a:t> examination of sputum for bacteria and X-ray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95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Mycobacterium Tuberculosis/</a:t>
            </a:r>
            <a:r>
              <a:rPr lang="en-US" dirty="0" err="1" smtClean="0"/>
              <a:t>Bovis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TB is caused by two bacteria, Mycobacterium tuberculosis and Mycobacterium </a:t>
            </a:r>
            <a:r>
              <a:rPr lang="en-US" dirty="0" err="1" smtClean="0"/>
              <a:t>bovis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Live inside human cells, particularly the lungs.</a:t>
            </a:r>
          </a:p>
          <a:p>
            <a:r>
              <a:rPr lang="en-US" dirty="0" smtClean="0"/>
              <a:t>It is estimated that 30% of the world’s population is infected with TB without showing any symptoms.  </a:t>
            </a:r>
            <a:endParaRPr lang="en-US" dirty="0"/>
          </a:p>
          <a:p>
            <a:r>
              <a:rPr lang="en-US" dirty="0" smtClean="0"/>
              <a:t>The bacteria can later become active when people are weakened by other diseases, suffer from malnutrition, or become infected with HIV.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248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TB caused by M. Tuberculosis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Airborne droplets</a:t>
            </a:r>
          </a:p>
          <a:p>
            <a:r>
              <a:rPr lang="en-US" dirty="0" smtClean="0"/>
              <a:t>Ex:  People that are infected with TB cough and sneeze, the bacteria are carried in the air in tiny droplets of liquid.  The droplets are then inhaled by uninfected people.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86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 caused by M. </a:t>
            </a:r>
            <a:r>
              <a:rPr lang="en-US" dirty="0" err="1" smtClean="0"/>
              <a:t>Bovis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TB caused by M. </a:t>
            </a:r>
            <a:r>
              <a:rPr lang="en-US" dirty="0" err="1" smtClean="0"/>
              <a:t>Bovis</a:t>
            </a:r>
            <a:r>
              <a:rPr lang="en-US" dirty="0" smtClean="0"/>
              <a:t> also occurs in cattle and is spread to people in meat and milk.</a:t>
            </a:r>
          </a:p>
          <a:p>
            <a:r>
              <a:rPr lang="en-US" dirty="0" smtClean="0"/>
              <a:t>Although this form of transmission is not as common in developed countries, it still remains a source of infection in some developing countries.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93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 in the 1940s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TB was practically eradicated in the 1940s due to the inception of the antibiotic streptomycin; which hastened the decrease in the incidences of the disease.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98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TB is now resurging (returning) due to:</a:t>
            </a:r>
          </a:p>
          <a:p>
            <a:r>
              <a:rPr lang="en-US" dirty="0" smtClean="0"/>
              <a:t>Some strains of TB bacteria are resistant to drugs</a:t>
            </a:r>
          </a:p>
          <a:p>
            <a:r>
              <a:rPr lang="en-US" dirty="0" smtClean="0"/>
              <a:t>Poor housing in inner cities in the developed world and rising homelessness</a:t>
            </a:r>
          </a:p>
          <a:p>
            <a:r>
              <a:rPr lang="en-US" dirty="0" smtClean="0"/>
              <a:t>Migration from Eastern Europe and developing countries to large cities such as London and New York.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748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identification of the TB bacteria can be done very quickly by microscopy, which tests samples of the sputum (mucus and pus) from the infected individual’s lungs.  </a:t>
            </a:r>
          </a:p>
          <a:p>
            <a:r>
              <a:rPr lang="en-US" dirty="0" smtClean="0"/>
              <a:t>If TB is confirmed, then sufferers should be isolated while they are in the most infectious stage (which is two to four weeks).</a:t>
            </a:r>
          </a:p>
          <a:p>
            <a:r>
              <a:rPr lang="en-US" dirty="0" smtClean="0"/>
              <a:t>X-ray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49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infected with TB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Those who have the active form of TB suffer from debilitating illness for a long time.</a:t>
            </a:r>
          </a:p>
          <a:p>
            <a:r>
              <a:rPr lang="en-US" dirty="0" smtClean="0"/>
              <a:t>They usually have a persistent cough and, due to cells releasing hormone like compounds, have fevers and suppress their appetite.</a:t>
            </a:r>
          </a:p>
          <a:p>
            <a:r>
              <a:rPr lang="en-US" dirty="0" smtClean="0"/>
              <a:t>As a result, sufferers lose weight and often look emaciated (thin).</a:t>
            </a:r>
          </a:p>
          <a:p>
            <a:r>
              <a:rPr lang="en-US" dirty="0" smtClean="0"/>
              <a:t>TB is often found in HIV-positive people, because it may reactivate the dormant infection of M. Tuberculosis.  </a:t>
            </a:r>
          </a:p>
          <a:p>
            <a:r>
              <a:rPr lang="en-US" dirty="0" smtClean="0"/>
              <a:t>TB is the leading cause of death of HIV-positive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01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Treatments last for nine months to a year because it takes a long time to kill the bacteria, as they are slow growing and not sensitive to the drugs used.</a:t>
            </a:r>
          </a:p>
          <a:p>
            <a:r>
              <a:rPr lang="en-US" dirty="0" smtClean="0"/>
              <a:t>The most effective drugs are Isoniazid and rifampicin.</a:t>
            </a:r>
          </a:p>
          <a:p>
            <a:r>
              <a:rPr lang="en-US" dirty="0" smtClean="0"/>
              <a:t>If TB is not treated or the person stops the treatment early, M. tuberculosis can develop resistance to all of the drugs being used.  </a:t>
            </a:r>
          </a:p>
        </p:txBody>
      </p:sp>
    </p:spTree>
    <p:extLst>
      <p:ext uri="{BB962C8B-B14F-4D97-AF65-F5344CB8AC3E}">
        <p14:creationId xmlns:p14="http://schemas.microsoft.com/office/powerpoint/2010/main" val="65846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537</Words>
  <Application>Microsoft Macintosh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Tuberculosis (TB)</vt:lpstr>
      <vt:lpstr>Mycobacterium Tuberculosis/Bovis</vt:lpstr>
      <vt:lpstr>TB caused by M. Tuberculosis</vt:lpstr>
      <vt:lpstr>TB caused by M. Bovis</vt:lpstr>
      <vt:lpstr>TB in the 1940s</vt:lpstr>
      <vt:lpstr>Today</vt:lpstr>
      <vt:lpstr>Diagnosis</vt:lpstr>
      <vt:lpstr>Those infected with TB</vt:lpstr>
      <vt:lpstr>Treatments</vt:lpstr>
      <vt:lpstr>Things to know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Tuberculosis (TB)</dc:title>
  <dc:creator>Matthew</dc:creator>
  <cp:lastModifiedBy>Matthew</cp:lastModifiedBy>
  <cp:revision>68</cp:revision>
  <dcterms:created xsi:type="dcterms:W3CDTF">2013-02-26T00:58:19Z</dcterms:created>
  <dcterms:modified xsi:type="dcterms:W3CDTF">2013-02-26T02:41:27Z</dcterms:modified>
</cp:coreProperties>
</file>